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4"/>
  </p:handoutMasterIdLst>
  <p:sldIdLst>
    <p:sldId id="272" r:id="rId2"/>
    <p:sldId id="256" r:id="rId3"/>
    <p:sldId id="271" r:id="rId4"/>
    <p:sldId id="259" r:id="rId5"/>
    <p:sldId id="273" r:id="rId6"/>
    <p:sldId id="257" r:id="rId7"/>
    <p:sldId id="258" r:id="rId8"/>
    <p:sldId id="262" r:id="rId9"/>
    <p:sldId id="274" r:id="rId10"/>
    <p:sldId id="275" r:id="rId11"/>
    <p:sldId id="260" r:id="rId12"/>
    <p:sldId id="276" r:id="rId13"/>
    <p:sldId id="263" r:id="rId14"/>
    <p:sldId id="278" r:id="rId15"/>
    <p:sldId id="277" r:id="rId16"/>
    <p:sldId id="264" r:id="rId17"/>
    <p:sldId id="279" r:id="rId18"/>
    <p:sldId id="280" r:id="rId19"/>
    <p:sldId id="265" r:id="rId20"/>
    <p:sldId id="268" r:id="rId21"/>
    <p:sldId id="269" r:id="rId22"/>
    <p:sldId id="270" r:id="rId23"/>
  </p:sldIdLst>
  <p:sldSz cx="9144000" cy="6858000" type="screen4x3"/>
  <p:notesSz cx="9296400" cy="7010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FFFF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9112" autoAdjust="0"/>
  </p:normalViewPr>
  <p:slideViewPr>
    <p:cSldViewPr>
      <p:cViewPr varScale="1">
        <p:scale>
          <a:sx n="97" d="100"/>
          <a:sy n="97" d="100"/>
        </p:scale>
        <p:origin x="-114" y="-3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026"/>
          <p:cNvSpPr>
            <a:spLocks noGrp="1" noChangeArrowheads="1"/>
          </p:cNvSpPr>
          <p:nvPr>
            <p:ph type="hdr" sz="quarter"/>
          </p:nvPr>
        </p:nvSpPr>
        <p:spPr bwMode="auto">
          <a:xfrm>
            <a:off x="1" y="0"/>
            <a:ext cx="4029075" cy="35052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13315" name="Rectangle 1027"/>
          <p:cNvSpPr>
            <a:spLocks noGrp="1" noChangeArrowheads="1"/>
          </p:cNvSpPr>
          <p:nvPr>
            <p:ph type="dt" sz="quarter" idx="1"/>
          </p:nvPr>
        </p:nvSpPr>
        <p:spPr bwMode="auto">
          <a:xfrm>
            <a:off x="5267326" y="0"/>
            <a:ext cx="4029075" cy="35052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13316" name="Rectangle 1028"/>
          <p:cNvSpPr>
            <a:spLocks noGrp="1" noChangeArrowheads="1"/>
          </p:cNvSpPr>
          <p:nvPr>
            <p:ph type="ftr" sz="quarter" idx="2"/>
          </p:nvPr>
        </p:nvSpPr>
        <p:spPr bwMode="auto">
          <a:xfrm>
            <a:off x="1" y="6659880"/>
            <a:ext cx="4029075" cy="35052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13317" name="Rectangle 1029"/>
          <p:cNvSpPr>
            <a:spLocks noGrp="1" noChangeArrowheads="1"/>
          </p:cNvSpPr>
          <p:nvPr>
            <p:ph type="sldNum" sz="quarter" idx="3"/>
          </p:nvPr>
        </p:nvSpPr>
        <p:spPr bwMode="auto">
          <a:xfrm>
            <a:off x="5267326" y="6659880"/>
            <a:ext cx="4029075" cy="35052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296FDF68-B254-4A80-92D5-5B54DBD5565C}" type="slidenum">
              <a:rPr lang="en-US"/>
              <a:pPr>
                <a:defRPr/>
              </a:pPr>
              <a:t>‹#›</a:t>
            </a:fld>
            <a:endParaRPr lang="en-US"/>
          </a:p>
        </p:txBody>
      </p:sp>
    </p:spTree>
    <p:extLst>
      <p:ext uri="{BB962C8B-B14F-4D97-AF65-F5344CB8AC3E}">
        <p14:creationId xmlns:p14="http://schemas.microsoft.com/office/powerpoint/2010/main" val="73808930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CEC0FCA-53B7-4A27-94CF-EC3AB4A3605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B19B119-FE95-40A1-ADBC-3F5BEBBDD1B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330BA4-4F14-464E-888D-F1658AD4E96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97A6EC-6B42-4714-A859-20FBA66B498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7841CA4-565A-4884-A713-F60844F55C2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9362DD8-73A3-4EC1-9DC1-4E58EB5094E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C4AB91B-B2BB-41CB-ADD6-9A5D7F092AB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D7B1593-2ADF-4DE2-A56C-1E24C586C5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1001834-C7B9-43AF-BD3D-C422E38E5FB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F19662A-D0BC-4152-9D6B-27A15FB138E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AC1D9D6-A382-4EF6-AC76-61B58224E9E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01EFAB9E-9510-423B-AF4D-0CF5F3C531E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canyondave.com/SupaiPg.html" TargetMode="Externa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eo.ucalgary.ca/~macrae/timescale/time_scale.gif"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youtube.com/watch?v=EadTLGMu3LI" TargetMode="Externa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otf.edu/ete/images/modules/msese/earthsysflr/EFCycleP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977" y="137664"/>
            <a:ext cx="7391400" cy="6582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99106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seds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0"/>
            <a:ext cx="54102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txBox="1">
            <a:spLocks noChangeArrowheads="1"/>
          </p:cNvSpPr>
          <p:nvPr/>
        </p:nvSpPr>
        <p:spPr>
          <a:xfrm>
            <a:off x="6400800" y="762001"/>
            <a:ext cx="2286000" cy="47244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3600" kern="0" smtClean="0"/>
              <a:t>Notice the different color bands that indicate different layers of rock.</a:t>
            </a:r>
            <a:br>
              <a:rPr lang="en-US" sz="3600" kern="0" smtClean="0"/>
            </a:br>
            <a:endParaRPr lang="en-US" sz="3600" kern="0" dirty="0"/>
          </a:p>
        </p:txBody>
      </p:sp>
    </p:spTree>
    <p:extLst>
      <p:ext uri="{BB962C8B-B14F-4D97-AF65-F5344CB8AC3E}">
        <p14:creationId xmlns:p14="http://schemas.microsoft.com/office/powerpoint/2010/main" val="1880129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3"/>
          <p:cNvSpPr txBox="1">
            <a:spLocks noChangeArrowheads="1"/>
          </p:cNvSpPr>
          <p:nvPr/>
        </p:nvSpPr>
        <p:spPr bwMode="auto">
          <a:xfrm>
            <a:off x="0" y="0"/>
            <a:ext cx="9144000" cy="762000"/>
          </a:xfrm>
          <a:prstGeom prst="rect">
            <a:avLst/>
          </a:prstGeom>
          <a:noFill/>
          <a:ln w="9525">
            <a:noFill/>
            <a:miter lim="800000"/>
            <a:headEnd/>
            <a:tailEnd/>
          </a:ln>
        </p:spPr>
        <p:txBody>
          <a:bodyPr>
            <a:spAutoFit/>
          </a:bodyPr>
          <a:lstStyle/>
          <a:p>
            <a:pPr algn="ctr">
              <a:spcBef>
                <a:spcPct val="50000"/>
              </a:spcBef>
            </a:pPr>
            <a:r>
              <a:rPr lang="en-US" sz="4400" b="1"/>
              <a:t>Principle of Original Horizontality</a:t>
            </a:r>
          </a:p>
        </p:txBody>
      </p:sp>
      <p:sp>
        <p:nvSpPr>
          <p:cNvPr id="20482" name="Text Box 6"/>
          <p:cNvSpPr txBox="1">
            <a:spLocks noChangeArrowheads="1"/>
          </p:cNvSpPr>
          <p:nvPr/>
        </p:nvSpPr>
        <p:spPr bwMode="auto">
          <a:xfrm>
            <a:off x="304800" y="6334125"/>
            <a:ext cx="4267200" cy="457200"/>
          </a:xfrm>
          <a:prstGeom prst="rect">
            <a:avLst/>
          </a:prstGeom>
          <a:noFill/>
          <a:ln w="9525">
            <a:noFill/>
            <a:miter lim="800000"/>
            <a:headEnd/>
            <a:tailEnd/>
          </a:ln>
        </p:spPr>
        <p:txBody>
          <a:bodyPr>
            <a:spAutoFit/>
          </a:bodyPr>
          <a:lstStyle/>
          <a:p>
            <a:pPr>
              <a:spcBef>
                <a:spcPct val="50000"/>
              </a:spcBef>
            </a:pPr>
            <a:r>
              <a:rPr lang="en-US" sz="1200"/>
              <a:t>http://www.cacegypt.org/Sinai/homework/GREG/pages/Q2_04/Q2Images/PlateTec_Pics/foldMnt.jpg</a:t>
            </a:r>
          </a:p>
        </p:txBody>
      </p:sp>
      <p:pic>
        <p:nvPicPr>
          <p:cNvPr id="20483" name="Picture 8" descr="http://www.canyondave.com/Supai150.jpg">
            <a:hlinkClick r:id="rId2"/>
          </p:cNvPr>
          <p:cNvPicPr>
            <a:picLocks noChangeAspect="1" noChangeArrowheads="1"/>
          </p:cNvPicPr>
          <p:nvPr/>
        </p:nvPicPr>
        <p:blipFill>
          <a:blip r:embed="rId3"/>
          <a:srcRect/>
          <a:stretch>
            <a:fillRect/>
          </a:stretch>
        </p:blipFill>
        <p:spPr bwMode="auto">
          <a:xfrm>
            <a:off x="304800" y="762000"/>
            <a:ext cx="4038600" cy="2590800"/>
          </a:xfrm>
          <a:prstGeom prst="rect">
            <a:avLst/>
          </a:prstGeom>
          <a:noFill/>
          <a:ln w="9525">
            <a:noFill/>
            <a:miter lim="800000"/>
            <a:headEnd/>
            <a:tailEnd/>
          </a:ln>
        </p:spPr>
      </p:pic>
      <p:sp>
        <p:nvSpPr>
          <p:cNvPr id="20484" name="Text Box 9"/>
          <p:cNvSpPr txBox="1">
            <a:spLocks noChangeArrowheads="1"/>
          </p:cNvSpPr>
          <p:nvPr/>
        </p:nvSpPr>
        <p:spPr bwMode="auto">
          <a:xfrm>
            <a:off x="304800" y="3276600"/>
            <a:ext cx="5029200" cy="276225"/>
          </a:xfrm>
          <a:prstGeom prst="rect">
            <a:avLst/>
          </a:prstGeom>
          <a:noFill/>
          <a:ln w="9525">
            <a:noFill/>
            <a:miter lim="800000"/>
            <a:headEnd/>
            <a:tailEnd/>
          </a:ln>
        </p:spPr>
        <p:txBody>
          <a:bodyPr>
            <a:spAutoFit/>
          </a:bodyPr>
          <a:lstStyle/>
          <a:p>
            <a:pPr>
              <a:spcBef>
                <a:spcPct val="50000"/>
              </a:spcBef>
            </a:pPr>
            <a:r>
              <a:rPr lang="en-US" sz="1200"/>
              <a:t>http://www.canyondave.com/Layers.html</a:t>
            </a:r>
          </a:p>
        </p:txBody>
      </p:sp>
      <p:sp>
        <p:nvSpPr>
          <p:cNvPr id="20485" name="Text Box 11"/>
          <p:cNvSpPr txBox="1">
            <a:spLocks noChangeArrowheads="1"/>
          </p:cNvSpPr>
          <p:nvPr/>
        </p:nvSpPr>
        <p:spPr bwMode="auto">
          <a:xfrm>
            <a:off x="4724400" y="838200"/>
            <a:ext cx="4419600" cy="2308225"/>
          </a:xfrm>
          <a:prstGeom prst="rect">
            <a:avLst/>
          </a:prstGeom>
          <a:noFill/>
          <a:ln w="9525">
            <a:noFill/>
            <a:miter lim="800000"/>
            <a:headEnd/>
            <a:tailEnd/>
          </a:ln>
        </p:spPr>
        <p:txBody>
          <a:bodyPr>
            <a:spAutoFit/>
          </a:bodyPr>
          <a:lstStyle/>
          <a:p>
            <a:pPr>
              <a:spcBef>
                <a:spcPct val="50000"/>
              </a:spcBef>
            </a:pPr>
            <a:r>
              <a:rPr lang="en-US" dirty="0"/>
              <a:t>Sedimentary rock layers (and lava flows) are </a:t>
            </a:r>
            <a:r>
              <a:rPr lang="en-US" b="1" dirty="0" smtClean="0"/>
              <a:t>always</a:t>
            </a:r>
            <a:r>
              <a:rPr lang="en-US" dirty="0" smtClean="0"/>
              <a:t> formed </a:t>
            </a:r>
            <a:r>
              <a:rPr lang="en-US" dirty="0"/>
              <a:t>in a horizontal orientation. Any folding or tilting must have happened sometime after the layers were originally formed.</a:t>
            </a:r>
          </a:p>
        </p:txBody>
      </p:sp>
      <p:pic>
        <p:nvPicPr>
          <p:cNvPr id="20486" name="Picture 13" descr="C:\Documents and Settings\dwason.SCHOOLNET\My Documents\My Pictures\Original Horizontality.bmp"/>
          <p:cNvPicPr>
            <a:picLocks noChangeAspect="1" noChangeArrowheads="1"/>
          </p:cNvPicPr>
          <p:nvPr/>
        </p:nvPicPr>
        <p:blipFill>
          <a:blip r:embed="rId4"/>
          <a:srcRect/>
          <a:stretch>
            <a:fillRect/>
          </a:stretch>
        </p:blipFill>
        <p:spPr bwMode="auto">
          <a:xfrm>
            <a:off x="4572000" y="3124200"/>
            <a:ext cx="4572000" cy="3429000"/>
          </a:xfrm>
          <a:prstGeom prst="rect">
            <a:avLst/>
          </a:prstGeom>
          <a:noFill/>
          <a:ln w="9525">
            <a:noFill/>
            <a:miter lim="800000"/>
            <a:headEnd/>
            <a:tailEnd/>
          </a:ln>
        </p:spPr>
      </p:pic>
      <p:pic>
        <p:nvPicPr>
          <p:cNvPr id="20487" name="Picture 15" descr="http://www.cacegypt.org/Sinai/homework/GREG/pages/Q2_04/Q2Images/PlateTec_Pics/foldMnt.jpg"/>
          <p:cNvPicPr>
            <a:picLocks noChangeAspect="1" noChangeArrowheads="1"/>
          </p:cNvPicPr>
          <p:nvPr/>
        </p:nvPicPr>
        <p:blipFill>
          <a:blip r:embed="rId5"/>
          <a:srcRect/>
          <a:stretch>
            <a:fillRect/>
          </a:stretch>
        </p:blipFill>
        <p:spPr bwMode="auto">
          <a:xfrm>
            <a:off x="304800" y="3581400"/>
            <a:ext cx="4038600" cy="2752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regentsearth.com/ILLUSTRATED%20GLOSSARY/Glossary%20Pix/Orig%20Horiz.jpg"/>
          <p:cNvPicPr>
            <a:picLocks noChangeAspect="1" noChangeArrowheads="1"/>
          </p:cNvPicPr>
          <p:nvPr/>
        </p:nvPicPr>
        <p:blipFill rotWithShape="1">
          <a:blip r:embed="rId2">
            <a:extLst>
              <a:ext uri="{28A0092B-C50C-407E-A947-70E740481C1C}">
                <a14:useLocalDpi xmlns:a14="http://schemas.microsoft.com/office/drawing/2010/main" val="0"/>
              </a:ext>
            </a:extLst>
          </a:blip>
          <a:srcRect r="4936" b="54102"/>
          <a:stretch/>
        </p:blipFill>
        <p:spPr bwMode="auto">
          <a:xfrm>
            <a:off x="161318" y="1981200"/>
            <a:ext cx="8821364" cy="3124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7200" y="664542"/>
            <a:ext cx="8229600" cy="584775"/>
          </a:xfrm>
          <a:prstGeom prst="rect">
            <a:avLst/>
          </a:prstGeom>
          <a:noFill/>
        </p:spPr>
        <p:txBody>
          <a:bodyPr wrap="square" rtlCol="0">
            <a:spAutoFit/>
          </a:bodyPr>
          <a:lstStyle/>
          <a:p>
            <a:r>
              <a:rPr lang="en-US" dirty="0" smtClean="0"/>
              <a:t>	</a:t>
            </a:r>
            <a:r>
              <a:rPr lang="en-US" sz="3200" dirty="0" smtClean="0"/>
              <a:t>Before				After</a:t>
            </a:r>
            <a:endParaRPr lang="en-US" sz="3200" dirty="0"/>
          </a:p>
        </p:txBody>
      </p:sp>
      <p:cxnSp>
        <p:nvCxnSpPr>
          <p:cNvPr id="4" name="Straight Arrow Connector 3"/>
          <p:cNvCxnSpPr/>
          <p:nvPr/>
        </p:nvCxnSpPr>
        <p:spPr>
          <a:xfrm flipH="1">
            <a:off x="1828800" y="1249317"/>
            <a:ext cx="76200" cy="66986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5105400" y="1249317"/>
            <a:ext cx="1371600" cy="66986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629400" y="1249317"/>
            <a:ext cx="914400" cy="66986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57200" y="5105400"/>
            <a:ext cx="8229600" cy="1384995"/>
          </a:xfrm>
          <a:prstGeom prst="rect">
            <a:avLst/>
          </a:prstGeom>
          <a:noFill/>
        </p:spPr>
        <p:txBody>
          <a:bodyPr wrap="square" rtlCol="0">
            <a:spAutoFit/>
          </a:bodyPr>
          <a:lstStyle/>
          <a:p>
            <a:r>
              <a:rPr lang="en-US" sz="2800" dirty="0" smtClean="0"/>
              <a:t>**If there is any folding, tilting, or faulting, you know that it occurred </a:t>
            </a:r>
            <a:r>
              <a:rPr lang="en-US" sz="2800" b="1" dirty="0" smtClean="0"/>
              <a:t>after</a:t>
            </a:r>
            <a:r>
              <a:rPr lang="en-US" sz="2800" dirty="0" smtClean="0"/>
              <a:t> the rock was layered because of the </a:t>
            </a:r>
            <a:r>
              <a:rPr lang="en-US" sz="2800" u="sng" dirty="0" smtClean="0"/>
              <a:t>Principle of Original Horizontality</a:t>
            </a:r>
            <a:endParaRPr lang="en-US" sz="3600" u="sng" dirty="0"/>
          </a:p>
        </p:txBody>
      </p:sp>
    </p:spTree>
    <p:extLst>
      <p:ext uri="{BB962C8B-B14F-4D97-AF65-F5344CB8AC3E}">
        <p14:creationId xmlns:p14="http://schemas.microsoft.com/office/powerpoint/2010/main" val="3225030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3" descr="http://www.litho.ucalgary.ca/transect_info/snorcle/photos/granite.jpeg"/>
          <p:cNvPicPr>
            <a:picLocks noChangeAspect="1" noChangeArrowheads="1"/>
          </p:cNvPicPr>
          <p:nvPr/>
        </p:nvPicPr>
        <p:blipFill>
          <a:blip r:embed="rId2"/>
          <a:srcRect/>
          <a:stretch>
            <a:fillRect/>
          </a:stretch>
        </p:blipFill>
        <p:spPr bwMode="auto">
          <a:xfrm>
            <a:off x="0" y="0"/>
            <a:ext cx="4343400" cy="3036888"/>
          </a:xfrm>
          <a:prstGeom prst="rect">
            <a:avLst/>
          </a:prstGeom>
          <a:noFill/>
          <a:ln w="9525">
            <a:noFill/>
            <a:miter lim="800000"/>
            <a:headEnd/>
            <a:tailEnd/>
          </a:ln>
        </p:spPr>
      </p:pic>
      <p:sp>
        <p:nvSpPr>
          <p:cNvPr id="21506" name="Text Box 4"/>
          <p:cNvSpPr txBox="1">
            <a:spLocks noChangeArrowheads="1"/>
          </p:cNvSpPr>
          <p:nvPr/>
        </p:nvSpPr>
        <p:spPr bwMode="auto">
          <a:xfrm>
            <a:off x="0" y="2743200"/>
            <a:ext cx="4419600" cy="457200"/>
          </a:xfrm>
          <a:prstGeom prst="rect">
            <a:avLst/>
          </a:prstGeom>
          <a:noFill/>
          <a:ln w="9525">
            <a:noFill/>
            <a:miter lim="800000"/>
            <a:headEnd/>
            <a:tailEnd/>
          </a:ln>
        </p:spPr>
        <p:txBody>
          <a:bodyPr>
            <a:spAutoFit/>
          </a:bodyPr>
          <a:lstStyle/>
          <a:p>
            <a:pPr>
              <a:spcBef>
                <a:spcPct val="50000"/>
              </a:spcBef>
            </a:pPr>
            <a:r>
              <a:rPr lang="en-US" sz="1200">
                <a:solidFill>
                  <a:srgbClr val="FFFF00"/>
                </a:solidFill>
              </a:rPr>
              <a:t>http://www.litho.ucalgary.ca/transect_info/snorcle/photos/granite.html</a:t>
            </a:r>
          </a:p>
        </p:txBody>
      </p:sp>
      <p:sp>
        <p:nvSpPr>
          <p:cNvPr id="21507" name="Rectangle 5"/>
          <p:cNvSpPr>
            <a:spLocks noChangeArrowheads="1"/>
          </p:cNvSpPr>
          <p:nvPr/>
        </p:nvSpPr>
        <p:spPr bwMode="auto">
          <a:xfrm>
            <a:off x="-95250" y="1046163"/>
            <a:ext cx="9144000" cy="0"/>
          </a:xfrm>
          <a:prstGeom prst="rect">
            <a:avLst/>
          </a:prstGeom>
          <a:noFill/>
          <a:ln w="9525">
            <a:noFill/>
            <a:miter lim="800000"/>
            <a:headEnd/>
            <a:tailEnd/>
          </a:ln>
        </p:spPr>
        <p:txBody>
          <a:bodyPr>
            <a:spAutoFit/>
          </a:bodyPr>
          <a:lstStyle/>
          <a:p>
            <a:endParaRPr lang="en-US"/>
          </a:p>
        </p:txBody>
      </p:sp>
      <p:sp>
        <p:nvSpPr>
          <p:cNvPr id="21508" name="Text Box 9"/>
          <p:cNvSpPr txBox="1">
            <a:spLocks noChangeArrowheads="1"/>
          </p:cNvSpPr>
          <p:nvPr/>
        </p:nvSpPr>
        <p:spPr bwMode="auto">
          <a:xfrm>
            <a:off x="4724400" y="1263650"/>
            <a:ext cx="4419600" cy="1939925"/>
          </a:xfrm>
          <a:prstGeom prst="rect">
            <a:avLst/>
          </a:prstGeom>
          <a:noFill/>
          <a:ln w="9525">
            <a:noFill/>
            <a:miter lim="800000"/>
            <a:headEnd/>
            <a:tailEnd/>
          </a:ln>
        </p:spPr>
        <p:txBody>
          <a:bodyPr>
            <a:spAutoFit/>
          </a:bodyPr>
          <a:lstStyle/>
          <a:p>
            <a:pPr>
              <a:spcBef>
                <a:spcPct val="50000"/>
              </a:spcBef>
            </a:pPr>
            <a:r>
              <a:rPr lang="en-US" dirty="0">
                <a:solidFill>
                  <a:srgbClr val="000000"/>
                </a:solidFill>
                <a:cs typeface="Times New Roman" pitchFamily="18" charset="0"/>
              </a:rPr>
              <a:t>The </a:t>
            </a:r>
            <a:r>
              <a:rPr lang="en-US" b="1" dirty="0">
                <a:solidFill>
                  <a:srgbClr val="FF3300"/>
                </a:solidFill>
                <a:cs typeface="Times New Roman" pitchFamily="18" charset="0"/>
              </a:rPr>
              <a:t>Principle of Cross-Cutting Relationships</a:t>
            </a:r>
            <a:r>
              <a:rPr lang="en-US" b="1" dirty="0">
                <a:solidFill>
                  <a:srgbClr val="000000"/>
                </a:solidFill>
                <a:cs typeface="Times New Roman" pitchFamily="18" charset="0"/>
              </a:rPr>
              <a:t> </a:t>
            </a:r>
            <a:r>
              <a:rPr lang="en-US" dirty="0">
                <a:solidFill>
                  <a:srgbClr val="000000"/>
                </a:solidFill>
                <a:cs typeface="Times New Roman" pitchFamily="18" charset="0"/>
              </a:rPr>
              <a:t>states that an igneous intrusion (or a fault) is always younger than the rock it cuts </a:t>
            </a:r>
            <a:r>
              <a:rPr lang="en-US" dirty="0" smtClean="0">
                <a:solidFill>
                  <a:srgbClr val="000000"/>
                </a:solidFill>
                <a:cs typeface="Times New Roman" pitchFamily="18" charset="0"/>
              </a:rPr>
              <a:t>across.</a:t>
            </a:r>
            <a:endParaRPr lang="en-US" dirty="0">
              <a:cs typeface="Times New Roman" pitchFamily="18" charset="0"/>
            </a:endParaRPr>
          </a:p>
        </p:txBody>
      </p:sp>
      <p:pic>
        <p:nvPicPr>
          <p:cNvPr id="21509" name="Picture 11" descr="C:\Documents and Settings\dwason.SCHOOLNET\My Documents\My Pictures\Cross Cutting.bmp"/>
          <p:cNvPicPr>
            <a:picLocks noChangeAspect="1" noChangeArrowheads="1"/>
          </p:cNvPicPr>
          <p:nvPr/>
        </p:nvPicPr>
        <p:blipFill>
          <a:blip r:embed="rId3"/>
          <a:srcRect/>
          <a:stretch>
            <a:fillRect/>
          </a:stretch>
        </p:blipFill>
        <p:spPr bwMode="auto">
          <a:xfrm>
            <a:off x="4876800" y="3429000"/>
            <a:ext cx="3962400" cy="3429000"/>
          </a:xfrm>
          <a:prstGeom prst="rect">
            <a:avLst/>
          </a:prstGeom>
          <a:noFill/>
          <a:ln w="9525">
            <a:noFill/>
            <a:miter lim="800000"/>
            <a:headEnd/>
            <a:tailEnd/>
          </a:ln>
        </p:spPr>
      </p:pic>
      <p:pic>
        <p:nvPicPr>
          <p:cNvPr id="21510" name="Picture 13" descr="http://ceed.utpb.edu/media/images/west-texas-geology/1ig_chisosdikes.jpg"/>
          <p:cNvPicPr>
            <a:picLocks noChangeAspect="1" noChangeArrowheads="1"/>
          </p:cNvPicPr>
          <p:nvPr/>
        </p:nvPicPr>
        <p:blipFill>
          <a:blip r:embed="rId4"/>
          <a:srcRect/>
          <a:stretch>
            <a:fillRect/>
          </a:stretch>
        </p:blipFill>
        <p:spPr bwMode="auto">
          <a:xfrm>
            <a:off x="0" y="2971800"/>
            <a:ext cx="4343400" cy="3886200"/>
          </a:xfrm>
          <a:prstGeom prst="rect">
            <a:avLst/>
          </a:prstGeom>
          <a:noFill/>
          <a:ln w="9525">
            <a:noFill/>
            <a:miter lim="800000"/>
            <a:headEnd/>
            <a:tailEnd/>
          </a:ln>
        </p:spPr>
      </p:pic>
      <p:sp>
        <p:nvSpPr>
          <p:cNvPr id="21511" name="Text Box 14"/>
          <p:cNvSpPr txBox="1">
            <a:spLocks noChangeArrowheads="1"/>
          </p:cNvSpPr>
          <p:nvPr/>
        </p:nvSpPr>
        <p:spPr bwMode="auto">
          <a:xfrm>
            <a:off x="0" y="6477000"/>
            <a:ext cx="4343400" cy="244475"/>
          </a:xfrm>
          <a:prstGeom prst="rect">
            <a:avLst/>
          </a:prstGeom>
          <a:noFill/>
          <a:ln w="9525">
            <a:noFill/>
            <a:miter lim="800000"/>
            <a:headEnd/>
            <a:tailEnd/>
          </a:ln>
        </p:spPr>
        <p:txBody>
          <a:bodyPr>
            <a:spAutoFit/>
          </a:bodyPr>
          <a:lstStyle/>
          <a:p>
            <a:pPr>
              <a:spcBef>
                <a:spcPct val="50000"/>
              </a:spcBef>
            </a:pPr>
            <a:r>
              <a:rPr lang="en-US" sz="1000">
                <a:solidFill>
                  <a:srgbClr val="FFFF00"/>
                </a:solidFill>
              </a:rPr>
              <a:t>http://ceed.utpb.edu/media/images/west-texas-geology/1ig_chisosdikes.jpg</a:t>
            </a:r>
          </a:p>
        </p:txBody>
      </p:sp>
      <p:sp>
        <p:nvSpPr>
          <p:cNvPr id="21512" name="TextBox 1"/>
          <p:cNvSpPr txBox="1">
            <a:spLocks noChangeArrowheads="1"/>
          </p:cNvSpPr>
          <p:nvPr/>
        </p:nvSpPr>
        <p:spPr bwMode="auto">
          <a:xfrm>
            <a:off x="4876800" y="228600"/>
            <a:ext cx="3810000" cy="769938"/>
          </a:xfrm>
          <a:prstGeom prst="rect">
            <a:avLst/>
          </a:prstGeom>
          <a:noFill/>
          <a:ln w="9525">
            <a:noFill/>
            <a:miter lim="800000"/>
            <a:headEnd/>
            <a:tailEnd/>
          </a:ln>
        </p:spPr>
        <p:txBody>
          <a:bodyPr>
            <a:spAutoFit/>
          </a:bodyPr>
          <a:lstStyle/>
          <a:p>
            <a:r>
              <a:rPr lang="en-US" sz="4400" b="1"/>
              <a:t>Cross-Cutting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geol.umd.edu/%7Ejmerck/geol100/images/24/crosscutt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10" y="1524000"/>
            <a:ext cx="9198101"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0842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descr="Granite%20intrusion%20into%20metavolcanics,%20Limpopo%20Provi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63624" y="359568"/>
            <a:ext cx="8216752" cy="6138863"/>
          </a:xfrm>
          <a:prstGeom prst="rect">
            <a:avLst/>
          </a:prstGeom>
        </p:spPr>
      </p:pic>
    </p:spTree>
    <p:extLst>
      <p:ext uri="{BB962C8B-B14F-4D97-AF65-F5344CB8AC3E}">
        <p14:creationId xmlns:p14="http://schemas.microsoft.com/office/powerpoint/2010/main" val="900826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3"/>
          <p:cNvSpPr txBox="1">
            <a:spLocks noChangeArrowheads="1"/>
          </p:cNvSpPr>
          <p:nvPr/>
        </p:nvSpPr>
        <p:spPr bwMode="auto">
          <a:xfrm>
            <a:off x="4664074" y="3581400"/>
            <a:ext cx="4479925" cy="2677656"/>
          </a:xfrm>
          <a:prstGeom prst="rect">
            <a:avLst/>
          </a:prstGeom>
          <a:noFill/>
          <a:ln w="9525">
            <a:noFill/>
            <a:miter lim="800000"/>
            <a:headEnd/>
            <a:tailEnd/>
          </a:ln>
        </p:spPr>
        <p:txBody>
          <a:bodyPr wrap="square">
            <a:spAutoFit/>
          </a:bodyPr>
          <a:lstStyle/>
          <a:p>
            <a:pPr>
              <a:spcBef>
                <a:spcPct val="50000"/>
              </a:spcBef>
            </a:pPr>
            <a:r>
              <a:rPr lang="en-US" sz="2800" dirty="0" smtClean="0"/>
              <a:t>In </a:t>
            </a:r>
            <a:r>
              <a:rPr lang="en-US" sz="2800" dirty="0"/>
              <a:t>the diagram at the left, the igneous intrusion (E) must be younger than rock layers A, B, C, and D because it contains inclusions from those layers.</a:t>
            </a:r>
          </a:p>
        </p:txBody>
      </p:sp>
      <p:sp>
        <p:nvSpPr>
          <p:cNvPr id="22530" name="Rectangle 4"/>
          <p:cNvSpPr>
            <a:spLocks noChangeArrowheads="1"/>
          </p:cNvSpPr>
          <p:nvPr/>
        </p:nvSpPr>
        <p:spPr bwMode="auto">
          <a:xfrm>
            <a:off x="2624138" y="2338388"/>
            <a:ext cx="9144000" cy="0"/>
          </a:xfrm>
          <a:prstGeom prst="rect">
            <a:avLst/>
          </a:prstGeom>
          <a:noFill/>
          <a:ln w="9525">
            <a:noFill/>
            <a:miter lim="800000"/>
            <a:headEnd/>
            <a:tailEnd/>
          </a:ln>
        </p:spPr>
        <p:txBody>
          <a:bodyPr>
            <a:spAutoFit/>
          </a:bodyPr>
          <a:lstStyle/>
          <a:p>
            <a:endParaRPr lang="en-US"/>
          </a:p>
        </p:txBody>
      </p:sp>
      <p:pic>
        <p:nvPicPr>
          <p:cNvPr id="22531" name="Picture 5" descr="http://www.gpc.edu/~pgore/myphotos/georgia/xeno1.gif"/>
          <p:cNvPicPr>
            <a:picLocks noChangeAspect="1" noChangeArrowheads="1"/>
          </p:cNvPicPr>
          <p:nvPr/>
        </p:nvPicPr>
        <p:blipFill>
          <a:blip r:embed="rId2"/>
          <a:srcRect/>
          <a:stretch>
            <a:fillRect/>
          </a:stretch>
        </p:blipFill>
        <p:spPr bwMode="auto">
          <a:xfrm>
            <a:off x="4953000" y="0"/>
            <a:ext cx="4191000" cy="2182813"/>
          </a:xfrm>
          <a:prstGeom prst="rect">
            <a:avLst/>
          </a:prstGeom>
          <a:noFill/>
          <a:ln w="9525">
            <a:noFill/>
            <a:miter lim="800000"/>
            <a:headEnd/>
            <a:tailEnd/>
          </a:ln>
        </p:spPr>
      </p:pic>
      <p:grpSp>
        <p:nvGrpSpPr>
          <p:cNvPr id="22532" name="Group 10"/>
          <p:cNvGrpSpPr>
            <a:grpSpLocks/>
          </p:cNvGrpSpPr>
          <p:nvPr/>
        </p:nvGrpSpPr>
        <p:grpSpPr bwMode="auto">
          <a:xfrm>
            <a:off x="7196138" y="2338388"/>
            <a:ext cx="0" cy="0"/>
            <a:chOff x="-3" y="-3"/>
            <a:chExt cx="6" cy="6"/>
          </a:xfrm>
        </p:grpSpPr>
        <p:grpSp>
          <p:nvGrpSpPr>
            <p:cNvPr id="22540" name="Group 8"/>
            <p:cNvGrpSpPr>
              <a:grpSpLocks/>
            </p:cNvGrpSpPr>
            <p:nvPr/>
          </p:nvGrpSpPr>
          <p:grpSpPr bwMode="auto">
            <a:xfrm>
              <a:off x="0" y="0"/>
              <a:ext cx="0" cy="0"/>
              <a:chOff x="0" y="0"/>
              <a:chExt cx="0" cy="0"/>
            </a:xfrm>
          </p:grpSpPr>
          <p:sp>
            <p:nvSpPr>
              <p:cNvPr id="22542" name="Rectangle 6"/>
              <p:cNvSpPr>
                <a:spLocks noChangeArrowheads="1"/>
              </p:cNvSpPr>
              <p:nvPr/>
            </p:nvSpPr>
            <p:spPr bwMode="auto">
              <a:xfrm>
                <a:off x="0" y="0"/>
                <a:ext cx="0" cy="0"/>
              </a:xfrm>
              <a:prstGeom prst="rect">
                <a:avLst/>
              </a:prstGeom>
              <a:noFill/>
              <a:ln w="9525">
                <a:noFill/>
                <a:miter lim="800000"/>
                <a:headEnd/>
                <a:tailEnd/>
              </a:ln>
            </p:spPr>
            <p:txBody>
              <a:bodyPr>
                <a:spAutoFit/>
              </a:bodyPr>
              <a:lstStyle/>
              <a:p>
                <a:endParaRPr lang="en-US"/>
              </a:p>
            </p:txBody>
          </p:sp>
          <p:sp>
            <p:nvSpPr>
              <p:cNvPr id="22543" name="Rectangle 7"/>
              <p:cNvSpPr>
                <a:spLocks noChangeArrowheads="1"/>
              </p:cNvSpPr>
              <p:nvPr/>
            </p:nvSpPr>
            <p:spPr bwMode="auto">
              <a:xfrm>
                <a:off x="0" y="0"/>
                <a:ext cx="0" cy="0"/>
              </a:xfrm>
              <a:prstGeom prst="rect">
                <a:avLst/>
              </a:prstGeom>
              <a:noFill/>
              <a:ln w="7">
                <a:solidFill>
                  <a:srgbClr val="A0A0A0"/>
                </a:solidFill>
                <a:miter lim="800000"/>
                <a:headEnd/>
                <a:tailEnd/>
              </a:ln>
            </p:spPr>
            <p:txBody>
              <a:bodyPr/>
              <a:lstStyle/>
              <a:p>
                <a:endParaRPr lang="en-US"/>
              </a:p>
            </p:txBody>
          </p:sp>
        </p:grpSp>
        <p:sp>
          <p:nvSpPr>
            <p:cNvPr id="22541" name="Rectangle 9"/>
            <p:cNvSpPr>
              <a:spLocks noChangeArrowheads="1"/>
            </p:cNvSpPr>
            <p:nvPr/>
          </p:nvSpPr>
          <p:spPr bwMode="auto">
            <a:xfrm>
              <a:off x="-3" y="-3"/>
              <a:ext cx="6" cy="6"/>
            </a:xfrm>
            <a:prstGeom prst="rect">
              <a:avLst/>
            </a:prstGeom>
            <a:noFill/>
            <a:ln w="11112">
              <a:solidFill>
                <a:srgbClr val="A0A0A0"/>
              </a:solidFill>
              <a:miter lim="800000"/>
              <a:headEnd/>
              <a:tailEnd/>
            </a:ln>
          </p:spPr>
          <p:txBody>
            <a:bodyPr/>
            <a:lstStyle/>
            <a:p>
              <a:endParaRPr lang="en-US"/>
            </a:p>
          </p:txBody>
        </p:sp>
      </p:grpSp>
      <p:sp>
        <p:nvSpPr>
          <p:cNvPr id="22533" name="Rectangle 11"/>
          <p:cNvSpPr>
            <a:spLocks noChangeArrowheads="1"/>
          </p:cNvSpPr>
          <p:nvPr/>
        </p:nvSpPr>
        <p:spPr bwMode="auto">
          <a:xfrm>
            <a:off x="0" y="2141538"/>
            <a:ext cx="9144000" cy="0"/>
          </a:xfrm>
          <a:prstGeom prst="rect">
            <a:avLst/>
          </a:prstGeom>
          <a:noFill/>
          <a:ln w="9525">
            <a:noFill/>
            <a:miter lim="800000"/>
            <a:headEnd/>
            <a:tailEnd/>
          </a:ln>
        </p:spPr>
        <p:txBody>
          <a:bodyPr>
            <a:spAutoFit/>
          </a:bodyPr>
          <a:lstStyle/>
          <a:p>
            <a:endParaRPr lang="en-US"/>
          </a:p>
        </p:txBody>
      </p:sp>
      <p:sp>
        <p:nvSpPr>
          <p:cNvPr id="22534" name="Text Box 18"/>
          <p:cNvSpPr txBox="1">
            <a:spLocks noChangeArrowheads="1"/>
          </p:cNvSpPr>
          <p:nvPr/>
        </p:nvSpPr>
        <p:spPr bwMode="auto">
          <a:xfrm>
            <a:off x="0" y="2368218"/>
            <a:ext cx="9144000" cy="1384995"/>
          </a:xfrm>
          <a:prstGeom prst="rect">
            <a:avLst/>
          </a:prstGeom>
          <a:noFill/>
          <a:ln w="9525">
            <a:noFill/>
            <a:miter lim="800000"/>
            <a:headEnd/>
            <a:tailEnd/>
          </a:ln>
        </p:spPr>
        <p:txBody>
          <a:bodyPr>
            <a:spAutoFit/>
          </a:bodyPr>
          <a:lstStyle/>
          <a:p>
            <a:pPr>
              <a:spcBef>
                <a:spcPct val="50000"/>
              </a:spcBef>
            </a:pPr>
            <a:r>
              <a:rPr lang="en-US" sz="2800" dirty="0"/>
              <a:t>The </a:t>
            </a:r>
            <a:r>
              <a:rPr lang="en-US" sz="2800" b="1" dirty="0">
                <a:solidFill>
                  <a:srgbClr val="FF3300"/>
                </a:solidFill>
              </a:rPr>
              <a:t>Principle of Inclusions</a:t>
            </a:r>
            <a:r>
              <a:rPr lang="en-US" sz="2800" b="1" dirty="0"/>
              <a:t> </a:t>
            </a:r>
            <a:r>
              <a:rPr lang="en-US" sz="2800" dirty="0"/>
              <a:t>states that the rock unit that contains inclusions is younger than the rock that the </a:t>
            </a:r>
            <a:r>
              <a:rPr lang="en-US" sz="2800" dirty="0" smtClean="0"/>
              <a:t>inclusions came from.</a:t>
            </a:r>
            <a:endParaRPr lang="en-US" sz="2800" dirty="0"/>
          </a:p>
        </p:txBody>
      </p:sp>
      <p:sp>
        <p:nvSpPr>
          <p:cNvPr id="22535" name="Text Box 19"/>
          <p:cNvSpPr txBox="1">
            <a:spLocks noChangeArrowheads="1"/>
          </p:cNvSpPr>
          <p:nvPr/>
        </p:nvSpPr>
        <p:spPr bwMode="auto">
          <a:xfrm>
            <a:off x="5562600" y="0"/>
            <a:ext cx="3200400" cy="336550"/>
          </a:xfrm>
          <a:prstGeom prst="rect">
            <a:avLst/>
          </a:prstGeom>
          <a:noFill/>
          <a:ln w="9525">
            <a:noFill/>
            <a:miter lim="800000"/>
            <a:headEnd/>
            <a:tailEnd/>
          </a:ln>
        </p:spPr>
        <p:txBody>
          <a:bodyPr>
            <a:spAutoFit/>
          </a:bodyPr>
          <a:lstStyle/>
          <a:p>
            <a:pPr algn="ctr">
              <a:spcBef>
                <a:spcPct val="50000"/>
              </a:spcBef>
            </a:pPr>
            <a:r>
              <a:rPr lang="en-US" sz="1600" b="1" i="1">
                <a:solidFill>
                  <a:srgbClr val="FFFF00"/>
                </a:solidFill>
                <a:latin typeface="Verdana" pitchFamily="34" charset="0"/>
              </a:rPr>
              <a:t>Gneiss in Granite</a:t>
            </a:r>
          </a:p>
        </p:txBody>
      </p:sp>
      <p:pic>
        <p:nvPicPr>
          <p:cNvPr id="22536" name="Picture 20" descr="C:\Documents and Settings\dwason.SCHOOLNET\My Documents\My Pictures\Inclusions 2.bmp"/>
          <p:cNvPicPr>
            <a:picLocks noChangeAspect="1" noChangeArrowheads="1"/>
          </p:cNvPicPr>
          <p:nvPr/>
        </p:nvPicPr>
        <p:blipFill>
          <a:blip r:embed="rId3"/>
          <a:srcRect/>
          <a:stretch>
            <a:fillRect/>
          </a:stretch>
        </p:blipFill>
        <p:spPr bwMode="auto">
          <a:xfrm>
            <a:off x="198437" y="3778022"/>
            <a:ext cx="4267200" cy="2889344"/>
          </a:xfrm>
          <a:prstGeom prst="rect">
            <a:avLst/>
          </a:prstGeom>
          <a:noFill/>
          <a:ln w="9525">
            <a:noFill/>
            <a:miter lim="800000"/>
            <a:headEnd/>
            <a:tailEnd/>
          </a:ln>
        </p:spPr>
      </p:pic>
      <p:pic>
        <p:nvPicPr>
          <p:cNvPr id="22537" name="Picture 22" descr="http://www.msstate.edu/dept/geosciences/CT/TIG/WEBSITES/LOCAL/Summer2003/Schuster-Loomis_Rea/gneiss%20black%20inclusions.jpg"/>
          <p:cNvPicPr>
            <a:picLocks noChangeAspect="1" noChangeArrowheads="1"/>
          </p:cNvPicPr>
          <p:nvPr/>
        </p:nvPicPr>
        <p:blipFill>
          <a:blip r:embed="rId4"/>
          <a:srcRect/>
          <a:stretch>
            <a:fillRect/>
          </a:stretch>
        </p:blipFill>
        <p:spPr bwMode="auto">
          <a:xfrm>
            <a:off x="0" y="0"/>
            <a:ext cx="4664075" cy="2209800"/>
          </a:xfrm>
          <a:prstGeom prst="rect">
            <a:avLst/>
          </a:prstGeom>
          <a:noFill/>
          <a:ln w="9525">
            <a:noFill/>
            <a:miter lim="800000"/>
            <a:headEnd/>
            <a:tailEnd/>
          </a:ln>
        </p:spPr>
      </p:pic>
      <p:sp>
        <p:nvSpPr>
          <p:cNvPr id="22538" name="Text Box 23"/>
          <p:cNvSpPr txBox="1">
            <a:spLocks noChangeArrowheads="1"/>
          </p:cNvSpPr>
          <p:nvPr/>
        </p:nvSpPr>
        <p:spPr bwMode="auto">
          <a:xfrm>
            <a:off x="5334000" y="1752600"/>
            <a:ext cx="3810000" cy="457200"/>
          </a:xfrm>
          <a:prstGeom prst="rect">
            <a:avLst/>
          </a:prstGeom>
          <a:noFill/>
          <a:ln w="9525">
            <a:noFill/>
            <a:miter lim="800000"/>
            <a:headEnd/>
            <a:tailEnd/>
          </a:ln>
        </p:spPr>
        <p:txBody>
          <a:bodyPr>
            <a:spAutoFit/>
          </a:bodyPr>
          <a:lstStyle/>
          <a:p>
            <a:pPr>
              <a:spcBef>
                <a:spcPct val="50000"/>
              </a:spcBef>
            </a:pPr>
            <a:r>
              <a:rPr lang="en-US" sz="1200" b="1" i="1">
                <a:solidFill>
                  <a:srgbClr val="FF3300"/>
                </a:solidFill>
                <a:latin typeface="Verdana" pitchFamily="34" charset="0"/>
              </a:rPr>
              <a:t>http://www.gpc.edu/~pgore/geology/historical_lab/relativedating.htm</a:t>
            </a:r>
          </a:p>
        </p:txBody>
      </p:sp>
      <p:sp>
        <p:nvSpPr>
          <p:cNvPr id="22539" name="Text Box 24"/>
          <p:cNvSpPr txBox="1">
            <a:spLocks noChangeArrowheads="1"/>
          </p:cNvSpPr>
          <p:nvPr/>
        </p:nvSpPr>
        <p:spPr bwMode="auto">
          <a:xfrm>
            <a:off x="0" y="1752600"/>
            <a:ext cx="4495800" cy="396875"/>
          </a:xfrm>
          <a:prstGeom prst="rect">
            <a:avLst/>
          </a:prstGeom>
          <a:noFill/>
          <a:ln w="9525">
            <a:noFill/>
            <a:miter lim="800000"/>
            <a:headEnd/>
            <a:tailEnd/>
          </a:ln>
        </p:spPr>
        <p:txBody>
          <a:bodyPr>
            <a:spAutoFit/>
          </a:bodyPr>
          <a:lstStyle/>
          <a:p>
            <a:pPr>
              <a:spcBef>
                <a:spcPct val="50000"/>
              </a:spcBef>
            </a:pPr>
            <a:r>
              <a:rPr lang="en-US" sz="1000">
                <a:solidFill>
                  <a:srgbClr val="FF3300"/>
                </a:solidFill>
              </a:rPr>
              <a:t>http://www.msstate.edu/dept/geosciences/CT/TIG/WEBSITES/LOCAL/Summer2003/Schuster-Loomis_Rea/gneiss%20black%20inclusions.jpg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www.personal.kent.edu/%7Esclement/history/fundamentals2/fundam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398" y="228600"/>
            <a:ext cx="8747545"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7177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81000" y="228600"/>
            <a:ext cx="4876800" cy="6502400"/>
          </a:xfrm>
          <a:prstGeom prst="rect">
            <a:avLst/>
          </a:prstGeom>
        </p:spPr>
      </p:pic>
      <p:sp>
        <p:nvSpPr>
          <p:cNvPr id="2" name="TextBox 1"/>
          <p:cNvSpPr txBox="1"/>
          <p:nvPr/>
        </p:nvSpPr>
        <p:spPr>
          <a:xfrm>
            <a:off x="5715000" y="1524000"/>
            <a:ext cx="2819400" cy="2308324"/>
          </a:xfrm>
          <a:prstGeom prst="rect">
            <a:avLst/>
          </a:prstGeom>
          <a:noFill/>
        </p:spPr>
        <p:txBody>
          <a:bodyPr wrap="square" rtlCol="0">
            <a:spAutoFit/>
          </a:bodyPr>
          <a:lstStyle/>
          <a:p>
            <a:pPr marL="342900" indent="-342900">
              <a:buFont typeface="Arial" pitchFamily="34" charset="0"/>
              <a:buChar char="•"/>
            </a:pPr>
            <a:r>
              <a:rPr lang="en-US" sz="3600" dirty="0" smtClean="0"/>
              <a:t>Which is older, the fault or the rock?</a:t>
            </a:r>
            <a:endParaRPr lang="en-US" sz="3600" dirty="0"/>
          </a:p>
        </p:txBody>
      </p:sp>
    </p:spTree>
    <p:extLst>
      <p:ext uri="{BB962C8B-B14F-4D97-AF65-F5344CB8AC3E}">
        <p14:creationId xmlns:p14="http://schemas.microsoft.com/office/powerpoint/2010/main" val="26266822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upload.wikimedia.org/wikipedia/commons/thumb/5/59/Sequence_of_rock_units.png/500px-Sequence_of_rock_units.png"/>
          <p:cNvPicPr>
            <a:picLocks noChangeAspect="1" noChangeArrowheads="1"/>
          </p:cNvPicPr>
          <p:nvPr/>
        </p:nvPicPr>
        <p:blipFill rotWithShape="1">
          <a:blip r:embed="rId2">
            <a:extLst>
              <a:ext uri="{28A0092B-C50C-407E-A947-70E740481C1C}">
                <a14:useLocalDpi xmlns:a14="http://schemas.microsoft.com/office/drawing/2010/main" val="0"/>
              </a:ext>
            </a:extLst>
          </a:blip>
          <a:srcRect t="13990"/>
          <a:stretch/>
        </p:blipFill>
        <p:spPr bwMode="auto">
          <a:xfrm>
            <a:off x="868395" y="914400"/>
            <a:ext cx="7407210" cy="477816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3"/>
          <p:cNvSpPr txBox="1">
            <a:spLocks noChangeArrowheads="1"/>
          </p:cNvSpPr>
          <p:nvPr/>
        </p:nvSpPr>
        <p:spPr bwMode="auto">
          <a:xfrm>
            <a:off x="0" y="0"/>
            <a:ext cx="9144000" cy="914400"/>
          </a:xfrm>
          <a:prstGeom prst="rect">
            <a:avLst/>
          </a:prstGeom>
          <a:noFill/>
          <a:ln w="9525">
            <a:noFill/>
            <a:miter lim="800000"/>
            <a:headEnd/>
            <a:tailEnd/>
          </a:ln>
        </p:spPr>
        <p:txBody>
          <a:bodyPr>
            <a:spAutoFit/>
          </a:bodyPr>
          <a:lstStyle/>
          <a:p>
            <a:pPr algn="ctr">
              <a:spcBef>
                <a:spcPct val="50000"/>
              </a:spcBef>
            </a:pPr>
            <a:r>
              <a:rPr lang="en-US" sz="5400" b="1"/>
              <a:t>Geologic Age Determination</a:t>
            </a:r>
          </a:p>
        </p:txBody>
      </p:sp>
      <p:pic>
        <p:nvPicPr>
          <p:cNvPr id="14338" name="Picture 6" descr="http://www.nps.gov/archive/grca/photos/images/T501.jpg"/>
          <p:cNvPicPr>
            <a:picLocks noChangeAspect="1" noChangeArrowheads="1"/>
          </p:cNvPicPr>
          <p:nvPr/>
        </p:nvPicPr>
        <p:blipFill>
          <a:blip r:embed="rId2"/>
          <a:srcRect/>
          <a:stretch>
            <a:fillRect/>
          </a:stretch>
        </p:blipFill>
        <p:spPr bwMode="auto">
          <a:xfrm>
            <a:off x="0" y="1447800"/>
            <a:ext cx="9144000" cy="3898900"/>
          </a:xfrm>
          <a:prstGeom prst="rect">
            <a:avLst/>
          </a:prstGeom>
          <a:noFill/>
          <a:ln w="9525">
            <a:noFill/>
            <a:miter lim="800000"/>
            <a:headEnd/>
            <a:tailEnd/>
          </a:ln>
        </p:spPr>
      </p:pic>
      <p:sp>
        <p:nvSpPr>
          <p:cNvPr id="14339" name="Text Box 7"/>
          <p:cNvSpPr txBox="1">
            <a:spLocks noChangeArrowheads="1"/>
          </p:cNvSpPr>
          <p:nvPr/>
        </p:nvSpPr>
        <p:spPr bwMode="auto">
          <a:xfrm>
            <a:off x="2667000" y="5943600"/>
            <a:ext cx="4419600" cy="304800"/>
          </a:xfrm>
          <a:prstGeom prst="rect">
            <a:avLst/>
          </a:prstGeom>
          <a:noFill/>
          <a:ln w="9525">
            <a:noFill/>
            <a:miter lim="800000"/>
            <a:headEnd/>
            <a:tailEnd/>
          </a:ln>
        </p:spPr>
        <p:txBody>
          <a:bodyPr>
            <a:spAutoFit/>
          </a:bodyPr>
          <a:lstStyle/>
          <a:p>
            <a:pPr>
              <a:spcBef>
                <a:spcPct val="50000"/>
              </a:spcBef>
            </a:pPr>
            <a:r>
              <a:rPr lang="en-US" sz="1400"/>
              <a:t>http://www.nps.gov/archive/grca/photos/images/T501.jpg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4"/>
          <p:cNvSpPr txBox="1">
            <a:spLocks noChangeArrowheads="1"/>
          </p:cNvSpPr>
          <p:nvPr/>
        </p:nvSpPr>
        <p:spPr bwMode="auto">
          <a:xfrm>
            <a:off x="1996296" y="3429000"/>
            <a:ext cx="6538103" cy="3231654"/>
          </a:xfrm>
          <a:prstGeom prst="rect">
            <a:avLst/>
          </a:prstGeom>
          <a:noFill/>
          <a:ln w="9525">
            <a:noFill/>
            <a:miter lim="800000"/>
            <a:headEnd/>
            <a:tailEnd/>
          </a:ln>
        </p:spPr>
        <p:txBody>
          <a:bodyPr wrap="square">
            <a:spAutoFit/>
          </a:bodyPr>
          <a:lstStyle/>
          <a:p>
            <a:pPr>
              <a:spcBef>
                <a:spcPct val="50000"/>
              </a:spcBef>
            </a:pPr>
            <a:r>
              <a:rPr lang="en-US" b="1" dirty="0" smtClean="0"/>
              <a:t>From oldest to youngest:</a:t>
            </a:r>
          </a:p>
          <a:p>
            <a:pPr marL="457200" indent="-457200">
              <a:spcBef>
                <a:spcPct val="50000"/>
              </a:spcBef>
              <a:buFont typeface="+mj-lt"/>
              <a:buAutoNum type="arabicPeriod"/>
            </a:pPr>
            <a:r>
              <a:rPr lang="en-US" dirty="0" smtClean="0"/>
              <a:t>E</a:t>
            </a:r>
          </a:p>
          <a:p>
            <a:pPr marL="457200" indent="-457200">
              <a:spcBef>
                <a:spcPct val="50000"/>
              </a:spcBef>
              <a:buFont typeface="+mj-lt"/>
              <a:buAutoNum type="arabicPeriod"/>
            </a:pPr>
            <a:r>
              <a:rPr lang="en-US" dirty="0" smtClean="0"/>
              <a:t>C</a:t>
            </a:r>
          </a:p>
          <a:p>
            <a:pPr marL="457200" indent="-457200">
              <a:spcBef>
                <a:spcPct val="50000"/>
              </a:spcBef>
              <a:buFont typeface="+mj-lt"/>
              <a:buAutoNum type="arabicPeriod"/>
            </a:pPr>
            <a:r>
              <a:rPr lang="en-US" dirty="0" smtClean="0"/>
              <a:t>B</a:t>
            </a:r>
          </a:p>
          <a:p>
            <a:pPr marL="457200" indent="-457200">
              <a:spcBef>
                <a:spcPct val="50000"/>
              </a:spcBef>
              <a:buFont typeface="+mj-lt"/>
              <a:buAutoNum type="arabicPeriod"/>
            </a:pPr>
            <a:r>
              <a:rPr lang="en-US" dirty="0" smtClean="0"/>
              <a:t>D</a:t>
            </a:r>
          </a:p>
          <a:p>
            <a:pPr marL="457200" indent="-457200">
              <a:spcBef>
                <a:spcPct val="50000"/>
              </a:spcBef>
              <a:buFont typeface="+mj-lt"/>
              <a:buAutoNum type="arabicPeriod"/>
            </a:pPr>
            <a:r>
              <a:rPr lang="en-US" dirty="0"/>
              <a:t>A</a:t>
            </a:r>
          </a:p>
        </p:txBody>
      </p:sp>
      <p:pic>
        <p:nvPicPr>
          <p:cNvPr id="5" name="Picture 2" descr="http://upload.wikimedia.org/wikipedia/commons/thumb/5/59/Sequence_of_rock_units.png/500px-Sequence_of_rock_units.png"/>
          <p:cNvPicPr>
            <a:picLocks noChangeAspect="1" noChangeArrowheads="1"/>
          </p:cNvPicPr>
          <p:nvPr/>
        </p:nvPicPr>
        <p:blipFill rotWithShape="1">
          <a:blip r:embed="rId2">
            <a:extLst>
              <a:ext uri="{28A0092B-C50C-407E-A947-70E740481C1C}">
                <a14:useLocalDpi xmlns:a14="http://schemas.microsoft.com/office/drawing/2010/main" val="0"/>
              </a:ext>
            </a:extLst>
          </a:blip>
          <a:srcRect t="13990"/>
          <a:stretch/>
        </p:blipFill>
        <p:spPr bwMode="auto">
          <a:xfrm>
            <a:off x="1996297" y="105985"/>
            <a:ext cx="5151405" cy="332301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4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74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74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74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74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74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C:\Documents and Settings\dwason.SCHOOLNET\My Documents\My Pictures\Simple Cross Section.bmp"/>
          <p:cNvPicPr>
            <a:picLocks noChangeAspect="1" noChangeArrowheads="1"/>
          </p:cNvPicPr>
          <p:nvPr/>
        </p:nvPicPr>
        <p:blipFill rotWithShape="1">
          <a:blip r:embed="rId2"/>
          <a:srcRect l="11584"/>
          <a:stretch/>
        </p:blipFill>
        <p:spPr bwMode="auto">
          <a:xfrm>
            <a:off x="967563" y="123031"/>
            <a:ext cx="7208874" cy="6611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C:\Documents and Settings\dwason.SCHOOLNET\My Documents\My Pictures\Simple Cross Section.bmp"/>
          <p:cNvPicPr>
            <a:picLocks noChangeAspect="1" noChangeArrowheads="1"/>
          </p:cNvPicPr>
          <p:nvPr/>
        </p:nvPicPr>
        <p:blipFill>
          <a:blip r:embed="rId2"/>
          <a:srcRect/>
          <a:stretch>
            <a:fillRect/>
          </a:stretch>
        </p:blipFill>
        <p:spPr bwMode="auto">
          <a:xfrm>
            <a:off x="2362200" y="15949"/>
            <a:ext cx="4419600" cy="3740150"/>
          </a:xfrm>
          <a:prstGeom prst="rect">
            <a:avLst/>
          </a:prstGeom>
          <a:noFill/>
          <a:ln w="9525">
            <a:noFill/>
            <a:miter lim="800000"/>
            <a:headEnd/>
            <a:tailEnd/>
          </a:ln>
        </p:spPr>
      </p:pic>
      <p:sp>
        <p:nvSpPr>
          <p:cNvPr id="19460" name="Text Box 4"/>
          <p:cNvSpPr txBox="1">
            <a:spLocks noChangeArrowheads="1"/>
          </p:cNvSpPr>
          <p:nvPr/>
        </p:nvSpPr>
        <p:spPr bwMode="auto">
          <a:xfrm>
            <a:off x="4038600" y="3962400"/>
            <a:ext cx="4038600" cy="2708434"/>
          </a:xfrm>
          <a:prstGeom prst="rect">
            <a:avLst/>
          </a:prstGeom>
          <a:noFill/>
          <a:ln w="9525">
            <a:noFill/>
            <a:miter lim="800000"/>
            <a:headEnd/>
            <a:tailEnd/>
          </a:ln>
        </p:spPr>
        <p:txBody>
          <a:bodyPr wrap="square">
            <a:spAutoFit/>
          </a:bodyPr>
          <a:lstStyle/>
          <a:p>
            <a:pPr marL="457200" indent="-457200">
              <a:spcBef>
                <a:spcPct val="50000"/>
              </a:spcBef>
              <a:buFontTx/>
              <a:buAutoNum type="arabicPeriod"/>
            </a:pPr>
            <a:r>
              <a:rPr lang="en-US" sz="2000" dirty="0" smtClean="0"/>
              <a:t>C</a:t>
            </a:r>
          </a:p>
          <a:p>
            <a:pPr marL="457200" indent="-457200">
              <a:spcBef>
                <a:spcPct val="50000"/>
              </a:spcBef>
              <a:buFontTx/>
              <a:buAutoNum type="arabicPeriod"/>
            </a:pPr>
            <a:r>
              <a:rPr lang="en-US" sz="2000" dirty="0" smtClean="0"/>
              <a:t>A</a:t>
            </a:r>
          </a:p>
          <a:p>
            <a:pPr marL="457200" indent="-457200">
              <a:spcBef>
                <a:spcPct val="50000"/>
              </a:spcBef>
              <a:buFontTx/>
              <a:buAutoNum type="arabicPeriod"/>
            </a:pPr>
            <a:r>
              <a:rPr lang="en-US" sz="2000" dirty="0" smtClean="0"/>
              <a:t>L</a:t>
            </a:r>
          </a:p>
          <a:p>
            <a:pPr marL="457200" indent="-457200">
              <a:spcBef>
                <a:spcPct val="50000"/>
              </a:spcBef>
              <a:buFontTx/>
              <a:buAutoNum type="arabicPeriod"/>
            </a:pPr>
            <a:r>
              <a:rPr lang="en-US" sz="2000" dirty="0" smtClean="0"/>
              <a:t>B</a:t>
            </a:r>
          </a:p>
          <a:p>
            <a:pPr marL="457200" indent="-457200">
              <a:spcBef>
                <a:spcPct val="50000"/>
              </a:spcBef>
              <a:buFontTx/>
              <a:buAutoNum type="arabicPeriod"/>
            </a:pPr>
            <a:r>
              <a:rPr lang="en-US" sz="2000" dirty="0" smtClean="0"/>
              <a:t>G</a:t>
            </a:r>
          </a:p>
          <a:p>
            <a:pPr marL="457200" indent="-457200">
              <a:spcBef>
                <a:spcPct val="50000"/>
              </a:spcBef>
              <a:buFontTx/>
              <a:buAutoNum type="arabicPeriod"/>
            </a:pPr>
            <a:r>
              <a:rPr lang="en-US" sz="2000" dirty="0"/>
              <a:t>F</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4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4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46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946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946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946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2"/>
          <p:cNvSpPr txBox="1">
            <a:spLocks noChangeArrowheads="1"/>
          </p:cNvSpPr>
          <p:nvPr/>
        </p:nvSpPr>
        <p:spPr bwMode="auto">
          <a:xfrm>
            <a:off x="0" y="0"/>
            <a:ext cx="4267200" cy="6986588"/>
          </a:xfrm>
          <a:prstGeom prst="rect">
            <a:avLst/>
          </a:prstGeom>
          <a:noFill/>
          <a:ln w="9525">
            <a:noFill/>
            <a:miter lim="800000"/>
            <a:headEnd/>
            <a:tailEnd/>
          </a:ln>
        </p:spPr>
        <p:txBody>
          <a:bodyPr>
            <a:spAutoFit/>
          </a:bodyPr>
          <a:lstStyle/>
          <a:p>
            <a:r>
              <a:rPr lang="en-US" sz="3200" b="1"/>
              <a:t>Uniformitarianism:  </a:t>
            </a:r>
            <a:r>
              <a:rPr lang="en-US" sz="3200"/>
              <a:t>(uniform = the same)  Geological processes occurring today, like plate movement, mountain formations, etc., have been occurring since the Earth was formed.</a:t>
            </a:r>
          </a:p>
          <a:p>
            <a:endParaRPr lang="en-US" sz="2000"/>
          </a:p>
          <a:p>
            <a:r>
              <a:rPr lang="en-US" sz="3200" b="1"/>
              <a:t>Correlation:  </a:t>
            </a:r>
            <a:r>
              <a:rPr lang="en-US" sz="3200"/>
              <a:t>The matching of equivalent rocks in different geographic areas.</a:t>
            </a:r>
          </a:p>
        </p:txBody>
      </p:sp>
      <p:pic>
        <p:nvPicPr>
          <p:cNvPr id="15362" name="Picture 2" descr="http://earthsci.org/processes/geopro/introgeo/rockcycle.gif"/>
          <p:cNvPicPr>
            <a:picLocks noChangeAspect="1" noChangeArrowheads="1"/>
          </p:cNvPicPr>
          <p:nvPr/>
        </p:nvPicPr>
        <p:blipFill>
          <a:blip r:embed="rId2"/>
          <a:srcRect/>
          <a:stretch>
            <a:fillRect/>
          </a:stretch>
        </p:blipFill>
        <p:spPr bwMode="auto">
          <a:xfrm>
            <a:off x="4276725" y="1284288"/>
            <a:ext cx="4867275" cy="4418012"/>
          </a:xfrm>
          <a:prstGeom prst="rect">
            <a:avLst/>
          </a:prstGeom>
          <a:noFill/>
          <a:ln w="9525">
            <a:noFill/>
            <a:miter lim="800000"/>
            <a:headEnd/>
            <a:tailEnd/>
          </a:ln>
        </p:spPr>
      </p:pic>
      <p:sp>
        <p:nvSpPr>
          <p:cNvPr id="15363" name="Rectangle 3"/>
          <p:cNvSpPr>
            <a:spLocks noChangeArrowheads="1"/>
          </p:cNvSpPr>
          <p:nvPr/>
        </p:nvSpPr>
        <p:spPr bwMode="auto">
          <a:xfrm>
            <a:off x="4171950" y="5791200"/>
            <a:ext cx="4819650" cy="646113"/>
          </a:xfrm>
          <a:prstGeom prst="rect">
            <a:avLst/>
          </a:prstGeom>
          <a:noFill/>
          <a:ln w="9525">
            <a:noFill/>
            <a:miter lim="800000"/>
            <a:headEnd/>
            <a:tailEnd/>
          </a:ln>
        </p:spPr>
        <p:txBody>
          <a:bodyPr>
            <a:spAutoFit/>
          </a:bodyPr>
          <a:lstStyle/>
          <a:p>
            <a:r>
              <a:rPr lang="en-US" sz="1800"/>
              <a:t>http://earthsci.org/processes/geopro/introgeo/rockcycle.gif</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2"/>
          <p:cNvSpPr txBox="1">
            <a:spLocks noChangeArrowheads="1"/>
          </p:cNvSpPr>
          <p:nvPr/>
        </p:nvSpPr>
        <p:spPr bwMode="auto">
          <a:xfrm>
            <a:off x="0" y="1219200"/>
            <a:ext cx="9144000" cy="3754874"/>
          </a:xfrm>
          <a:prstGeom prst="rect">
            <a:avLst/>
          </a:prstGeom>
          <a:noFill/>
          <a:ln w="9525">
            <a:noFill/>
            <a:miter lim="800000"/>
            <a:headEnd/>
            <a:tailEnd/>
          </a:ln>
        </p:spPr>
        <p:txBody>
          <a:bodyPr>
            <a:spAutoFit/>
          </a:bodyPr>
          <a:lstStyle/>
          <a:p>
            <a:pPr>
              <a:spcBef>
                <a:spcPct val="50000"/>
              </a:spcBef>
              <a:buFontTx/>
              <a:buChar char="•"/>
            </a:pPr>
            <a:r>
              <a:rPr lang="en-US" sz="2800" b="1" dirty="0"/>
              <a:t>Relative time</a:t>
            </a:r>
            <a:r>
              <a:rPr lang="en-US" sz="2800" dirty="0"/>
              <a:t> </a:t>
            </a:r>
            <a:r>
              <a:rPr lang="en-US" sz="2800" dirty="0" smtClean="0"/>
              <a:t>– Places geologic events in order of occurrence. Determining relatively how old rock units are based upon the rocks that surround it. What happened first? What happened last? These </a:t>
            </a:r>
            <a:r>
              <a:rPr lang="en-US" sz="2800" dirty="0"/>
              <a:t>subdivisions of the geologic time scale are given names based on places where particular rocks were first described. </a:t>
            </a:r>
            <a:endParaRPr lang="en-US" sz="2800" dirty="0" smtClean="0"/>
          </a:p>
          <a:p>
            <a:pPr>
              <a:spcBef>
                <a:spcPct val="50000"/>
              </a:spcBef>
            </a:pPr>
            <a:r>
              <a:rPr lang="en-US" sz="2800" i="1" dirty="0" smtClean="0"/>
              <a:t>(Example: Any teacher in this school is “older” relative to the students no matter how old the teachers actually are)</a:t>
            </a:r>
            <a:endParaRPr lang="en-US" sz="2800" i="1" dirty="0"/>
          </a:p>
        </p:txBody>
      </p:sp>
      <p:sp>
        <p:nvSpPr>
          <p:cNvPr id="16386" name="Text Box 3"/>
          <p:cNvSpPr txBox="1">
            <a:spLocks noChangeArrowheads="1"/>
          </p:cNvSpPr>
          <p:nvPr/>
        </p:nvSpPr>
        <p:spPr bwMode="auto">
          <a:xfrm>
            <a:off x="0" y="0"/>
            <a:ext cx="9144000" cy="707886"/>
          </a:xfrm>
          <a:prstGeom prst="rect">
            <a:avLst/>
          </a:prstGeom>
          <a:noFill/>
          <a:ln w="9525">
            <a:noFill/>
            <a:miter lim="800000"/>
            <a:headEnd/>
            <a:tailEnd/>
          </a:ln>
        </p:spPr>
        <p:txBody>
          <a:bodyPr>
            <a:spAutoFit/>
          </a:bodyPr>
          <a:lstStyle/>
          <a:p>
            <a:pPr algn="ctr">
              <a:spcBef>
                <a:spcPct val="50000"/>
              </a:spcBef>
            </a:pPr>
            <a:r>
              <a:rPr lang="en-US" sz="4000" b="1" dirty="0"/>
              <a:t>Geological Views of </a:t>
            </a:r>
            <a:r>
              <a:rPr lang="en-US" sz="4000" b="1" dirty="0" smtClean="0"/>
              <a:t>Time</a:t>
            </a:r>
          </a:p>
        </p:txBody>
      </p:sp>
      <p:sp>
        <p:nvSpPr>
          <p:cNvPr id="16387" name="Text Box 4"/>
          <p:cNvSpPr txBox="1">
            <a:spLocks noChangeArrowheads="1"/>
          </p:cNvSpPr>
          <p:nvPr/>
        </p:nvSpPr>
        <p:spPr bwMode="auto">
          <a:xfrm>
            <a:off x="3814763" y="6423025"/>
            <a:ext cx="4648200" cy="304800"/>
          </a:xfrm>
          <a:prstGeom prst="rect">
            <a:avLst/>
          </a:prstGeom>
          <a:noFill/>
          <a:ln w="9525">
            <a:noFill/>
            <a:miter lim="800000"/>
            <a:headEnd/>
            <a:tailEnd/>
          </a:ln>
        </p:spPr>
        <p:txBody>
          <a:bodyPr>
            <a:spAutoFit/>
          </a:bodyPr>
          <a:lstStyle/>
          <a:p>
            <a:pPr>
              <a:spcBef>
                <a:spcPct val="50000"/>
              </a:spcBef>
            </a:pPr>
            <a:r>
              <a:rPr lang="en-US" sz="1400"/>
              <a:t>http://www.geo.ucalgary.ca/~macrae/timescale/timescale.html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0" y="1371600"/>
            <a:ext cx="9144000" cy="2462213"/>
          </a:xfrm>
          <a:prstGeom prst="rect">
            <a:avLst/>
          </a:prstGeom>
          <a:noFill/>
          <a:ln w="9525">
            <a:noFill/>
            <a:miter lim="800000"/>
            <a:headEnd/>
            <a:tailEnd/>
          </a:ln>
        </p:spPr>
        <p:txBody>
          <a:bodyPr>
            <a:spAutoFit/>
          </a:bodyPr>
          <a:lstStyle/>
          <a:p>
            <a:pPr>
              <a:spcBef>
                <a:spcPct val="50000"/>
              </a:spcBef>
              <a:buFontTx/>
              <a:buChar char="•"/>
            </a:pPr>
            <a:r>
              <a:rPr lang="en-US" sz="2800" b="1" dirty="0" smtClean="0"/>
              <a:t>Absolute </a:t>
            </a:r>
            <a:r>
              <a:rPr lang="en-US" sz="2800" b="1" dirty="0"/>
              <a:t>time</a:t>
            </a:r>
            <a:r>
              <a:rPr lang="en-US" sz="2800" dirty="0"/>
              <a:t> -- Numerical ages in "millions of years ago". These dates are most commonly obtained from radiometric dating methods using carefully chosen rock samples. </a:t>
            </a:r>
            <a:endParaRPr lang="en-US" sz="2800" dirty="0" smtClean="0"/>
          </a:p>
          <a:p>
            <a:pPr>
              <a:spcBef>
                <a:spcPct val="50000"/>
              </a:spcBef>
            </a:pPr>
            <a:r>
              <a:rPr lang="en-US" sz="2800" i="1" dirty="0" smtClean="0"/>
              <a:t>(Example: Most students in my Earth Science classes are 14-15 years old while I am </a:t>
            </a:r>
            <a:r>
              <a:rPr lang="en-US" sz="2800" i="1" dirty="0" smtClean="0"/>
              <a:t>25 </a:t>
            </a:r>
            <a:r>
              <a:rPr lang="en-US" sz="2800" i="1" dirty="0" smtClean="0"/>
              <a:t>years old)</a:t>
            </a:r>
            <a:endParaRPr lang="en-US" sz="2800" i="1" dirty="0"/>
          </a:p>
        </p:txBody>
      </p:sp>
      <p:sp>
        <p:nvSpPr>
          <p:cNvPr id="3" name="Text Box 3"/>
          <p:cNvSpPr txBox="1">
            <a:spLocks noChangeArrowheads="1"/>
          </p:cNvSpPr>
          <p:nvPr/>
        </p:nvSpPr>
        <p:spPr bwMode="auto">
          <a:xfrm>
            <a:off x="0" y="0"/>
            <a:ext cx="9144000" cy="707886"/>
          </a:xfrm>
          <a:prstGeom prst="rect">
            <a:avLst/>
          </a:prstGeom>
          <a:noFill/>
          <a:ln w="9525">
            <a:noFill/>
            <a:miter lim="800000"/>
            <a:headEnd/>
            <a:tailEnd/>
          </a:ln>
        </p:spPr>
        <p:txBody>
          <a:bodyPr>
            <a:spAutoFit/>
          </a:bodyPr>
          <a:lstStyle/>
          <a:p>
            <a:pPr algn="ctr">
              <a:spcBef>
                <a:spcPct val="50000"/>
              </a:spcBef>
            </a:pPr>
            <a:r>
              <a:rPr lang="en-US" sz="4000" b="1" dirty="0"/>
              <a:t>Geological Views of </a:t>
            </a:r>
            <a:r>
              <a:rPr lang="en-US" sz="4000" b="1" dirty="0" smtClean="0"/>
              <a:t>Time</a:t>
            </a:r>
          </a:p>
        </p:txBody>
      </p:sp>
      <p:sp>
        <p:nvSpPr>
          <p:cNvPr id="4" name="Text Box 4"/>
          <p:cNvSpPr txBox="1">
            <a:spLocks noChangeArrowheads="1"/>
          </p:cNvSpPr>
          <p:nvPr/>
        </p:nvSpPr>
        <p:spPr bwMode="auto">
          <a:xfrm>
            <a:off x="3814763" y="6423025"/>
            <a:ext cx="4648200" cy="304800"/>
          </a:xfrm>
          <a:prstGeom prst="rect">
            <a:avLst/>
          </a:prstGeom>
          <a:noFill/>
          <a:ln w="9525">
            <a:noFill/>
            <a:miter lim="800000"/>
            <a:headEnd/>
            <a:tailEnd/>
          </a:ln>
        </p:spPr>
        <p:txBody>
          <a:bodyPr>
            <a:spAutoFit/>
          </a:bodyPr>
          <a:lstStyle/>
          <a:p>
            <a:pPr>
              <a:spcBef>
                <a:spcPct val="50000"/>
              </a:spcBef>
            </a:pPr>
            <a:r>
              <a:rPr lang="en-US" sz="1400"/>
              <a:t>http://www.geo.ucalgary.ca/~macrae/timescale/timescale.html</a:t>
            </a:r>
          </a:p>
        </p:txBody>
      </p:sp>
    </p:spTree>
    <p:extLst>
      <p:ext uri="{BB962C8B-B14F-4D97-AF65-F5344CB8AC3E}">
        <p14:creationId xmlns:p14="http://schemas.microsoft.com/office/powerpoint/2010/main" val="1423110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5"/>
          <p:cNvSpPr txBox="1">
            <a:spLocks noChangeArrowheads="1"/>
          </p:cNvSpPr>
          <p:nvPr/>
        </p:nvSpPr>
        <p:spPr bwMode="auto">
          <a:xfrm>
            <a:off x="0" y="0"/>
            <a:ext cx="9144000" cy="914400"/>
          </a:xfrm>
          <a:prstGeom prst="rect">
            <a:avLst/>
          </a:prstGeom>
          <a:noFill/>
          <a:ln w="9525">
            <a:noFill/>
            <a:miter lim="800000"/>
            <a:headEnd/>
            <a:tailEnd/>
          </a:ln>
        </p:spPr>
        <p:txBody>
          <a:bodyPr>
            <a:spAutoFit/>
          </a:bodyPr>
          <a:lstStyle/>
          <a:p>
            <a:pPr algn="ctr">
              <a:spcBef>
                <a:spcPct val="50000"/>
              </a:spcBef>
            </a:pPr>
            <a:r>
              <a:rPr lang="en-US" sz="5400" b="1">
                <a:latin typeface="Arial" charset="0"/>
              </a:rPr>
              <a:t>Geologic Timescale</a:t>
            </a:r>
          </a:p>
        </p:txBody>
      </p:sp>
      <p:pic>
        <p:nvPicPr>
          <p:cNvPr id="17410" name="Picture 4"/>
          <p:cNvPicPr>
            <a:picLocks noChangeAspect="1" noChangeArrowheads="1"/>
          </p:cNvPicPr>
          <p:nvPr/>
        </p:nvPicPr>
        <p:blipFill>
          <a:blip r:embed="rId2"/>
          <a:srcRect l="8485" t="11340" r="5902" b="13429"/>
          <a:stretch>
            <a:fillRect/>
          </a:stretch>
        </p:blipFill>
        <p:spPr bwMode="auto">
          <a:xfrm>
            <a:off x="165100" y="914400"/>
            <a:ext cx="8813800" cy="5921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3" descr="http://www.geo.ucalgary.ca/~macrae/timescale/time_scale.gif">
            <a:hlinkClick r:id="rId2"/>
          </p:cNvPr>
          <p:cNvPicPr>
            <a:picLocks noChangeAspect="1" noChangeArrowheads="1"/>
          </p:cNvPicPr>
          <p:nvPr/>
        </p:nvPicPr>
        <p:blipFill>
          <a:blip r:embed="rId3"/>
          <a:srcRect/>
          <a:stretch>
            <a:fillRect/>
          </a:stretch>
        </p:blipFill>
        <p:spPr bwMode="auto">
          <a:xfrm>
            <a:off x="46038" y="25400"/>
            <a:ext cx="9097962" cy="6697663"/>
          </a:xfrm>
          <a:prstGeom prst="rect">
            <a:avLst/>
          </a:prstGeom>
          <a:noFill/>
          <a:ln w="9525">
            <a:noFill/>
            <a:miter lim="800000"/>
            <a:headEnd/>
            <a:tailEnd/>
          </a:ln>
        </p:spPr>
      </p:pic>
      <p:sp>
        <p:nvSpPr>
          <p:cNvPr id="18434" name="Text Box 4"/>
          <p:cNvSpPr txBox="1">
            <a:spLocks noChangeArrowheads="1"/>
          </p:cNvSpPr>
          <p:nvPr/>
        </p:nvSpPr>
        <p:spPr bwMode="auto">
          <a:xfrm>
            <a:off x="2362200" y="6553200"/>
            <a:ext cx="4800600" cy="304800"/>
          </a:xfrm>
          <a:prstGeom prst="rect">
            <a:avLst/>
          </a:prstGeom>
          <a:noFill/>
          <a:ln w="9525">
            <a:noFill/>
            <a:miter lim="800000"/>
            <a:headEnd/>
            <a:tailEnd/>
          </a:ln>
        </p:spPr>
        <p:txBody>
          <a:bodyPr>
            <a:spAutoFit/>
          </a:bodyPr>
          <a:lstStyle/>
          <a:p>
            <a:pPr>
              <a:spcBef>
                <a:spcPct val="50000"/>
              </a:spcBef>
            </a:pPr>
            <a:r>
              <a:rPr lang="en-US" sz="1400"/>
              <a:t>http://www.geo.ucalgary.ca/~macrae/timescale/timescale.html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4"/>
          <p:cNvSpPr txBox="1">
            <a:spLocks noChangeArrowheads="1"/>
          </p:cNvSpPr>
          <p:nvPr/>
        </p:nvSpPr>
        <p:spPr bwMode="auto">
          <a:xfrm>
            <a:off x="4343400" y="762000"/>
            <a:ext cx="4800600" cy="3846513"/>
          </a:xfrm>
          <a:prstGeom prst="rect">
            <a:avLst/>
          </a:prstGeom>
          <a:solidFill>
            <a:srgbClr val="660066"/>
          </a:solidFill>
          <a:ln w="9525">
            <a:noFill/>
            <a:miter lim="800000"/>
            <a:headEnd/>
            <a:tailEnd/>
          </a:ln>
        </p:spPr>
        <p:txBody>
          <a:bodyPr>
            <a:spAutoFit/>
          </a:bodyPr>
          <a:lstStyle/>
          <a:p>
            <a:pPr>
              <a:spcBef>
                <a:spcPct val="50000"/>
              </a:spcBef>
            </a:pPr>
            <a:r>
              <a:rPr lang="en-US" dirty="0">
                <a:solidFill>
                  <a:schemeClr val="bg1"/>
                </a:solidFill>
              </a:rPr>
              <a:t>The </a:t>
            </a:r>
            <a:r>
              <a:rPr lang="en-US" b="1" dirty="0">
                <a:solidFill>
                  <a:schemeClr val="bg1"/>
                </a:solidFill>
                <a:hlinkClick r:id="rId2"/>
              </a:rPr>
              <a:t>Law of Superposition </a:t>
            </a:r>
            <a:r>
              <a:rPr lang="en-US" dirty="0">
                <a:solidFill>
                  <a:schemeClr val="bg1"/>
                </a:solidFill>
              </a:rPr>
              <a:t>is one of the most basic principles of geology . Younger rock layers are deposited on top of older layers, during normal conditions of deposition. The basic principle of stratigraphy (the study of sedimentary rock layers), is still the single best method that geologists have for determining the relative ages of rock sequences.</a:t>
            </a:r>
            <a:r>
              <a:rPr lang="en-US" sz="2800" dirty="0">
                <a:solidFill>
                  <a:schemeClr val="bg1"/>
                </a:solidFill>
              </a:rPr>
              <a:t> </a:t>
            </a:r>
          </a:p>
        </p:txBody>
      </p:sp>
      <p:pic>
        <p:nvPicPr>
          <p:cNvPr id="19458" name="Picture 7" descr="C:\Documents and Settings\dwason.SCHOOLNET\My Documents\My Pictures\Superposition.bmp"/>
          <p:cNvPicPr>
            <a:picLocks noChangeAspect="1" noChangeArrowheads="1"/>
          </p:cNvPicPr>
          <p:nvPr/>
        </p:nvPicPr>
        <p:blipFill>
          <a:blip r:embed="rId3"/>
          <a:srcRect/>
          <a:stretch>
            <a:fillRect/>
          </a:stretch>
        </p:blipFill>
        <p:spPr bwMode="auto">
          <a:xfrm>
            <a:off x="5029200" y="4648200"/>
            <a:ext cx="3352800" cy="2057400"/>
          </a:xfrm>
          <a:prstGeom prst="rect">
            <a:avLst/>
          </a:prstGeom>
          <a:noFill/>
          <a:ln w="9525">
            <a:noFill/>
            <a:miter lim="800000"/>
            <a:headEnd/>
            <a:tailEnd/>
          </a:ln>
        </p:spPr>
      </p:pic>
      <p:pic>
        <p:nvPicPr>
          <p:cNvPr id="19459" name="Picture 11" descr="http://www.astro.virginia.edu/class/oconnell/astr121/im/GrandCan-geolog-column.jpg"/>
          <p:cNvPicPr>
            <a:picLocks noChangeAspect="1" noChangeArrowheads="1"/>
          </p:cNvPicPr>
          <p:nvPr/>
        </p:nvPicPr>
        <p:blipFill>
          <a:blip r:embed="rId4"/>
          <a:srcRect/>
          <a:stretch>
            <a:fillRect/>
          </a:stretch>
        </p:blipFill>
        <p:spPr bwMode="auto">
          <a:xfrm>
            <a:off x="0" y="0"/>
            <a:ext cx="4419600" cy="6477000"/>
          </a:xfrm>
          <a:prstGeom prst="rect">
            <a:avLst/>
          </a:prstGeom>
          <a:noFill/>
          <a:ln w="9525">
            <a:noFill/>
            <a:miter lim="800000"/>
            <a:headEnd/>
            <a:tailEnd/>
          </a:ln>
        </p:spPr>
      </p:pic>
      <p:sp>
        <p:nvSpPr>
          <p:cNvPr id="19460" name="Text Box 12"/>
          <p:cNvSpPr txBox="1">
            <a:spLocks noChangeArrowheads="1"/>
          </p:cNvSpPr>
          <p:nvPr/>
        </p:nvSpPr>
        <p:spPr bwMode="auto">
          <a:xfrm>
            <a:off x="0" y="6400800"/>
            <a:ext cx="4267200" cy="457200"/>
          </a:xfrm>
          <a:prstGeom prst="rect">
            <a:avLst/>
          </a:prstGeom>
          <a:noFill/>
          <a:ln w="9525">
            <a:noFill/>
            <a:miter lim="800000"/>
            <a:headEnd/>
            <a:tailEnd/>
          </a:ln>
        </p:spPr>
        <p:txBody>
          <a:bodyPr>
            <a:spAutoFit/>
          </a:bodyPr>
          <a:lstStyle/>
          <a:p>
            <a:pPr>
              <a:spcBef>
                <a:spcPct val="50000"/>
              </a:spcBef>
            </a:pPr>
            <a:r>
              <a:rPr lang="en-US" sz="1200"/>
              <a:t>http://www.astro.virginia.edu/class/oconnell/astr121/im/GrandCan-geolog-column.jpg</a:t>
            </a:r>
          </a:p>
        </p:txBody>
      </p:sp>
      <p:sp>
        <p:nvSpPr>
          <p:cNvPr id="19461" name="Text Box 13"/>
          <p:cNvSpPr txBox="1">
            <a:spLocks noChangeArrowheads="1"/>
          </p:cNvSpPr>
          <p:nvPr/>
        </p:nvSpPr>
        <p:spPr bwMode="auto">
          <a:xfrm>
            <a:off x="1371600" y="0"/>
            <a:ext cx="7543800" cy="769938"/>
          </a:xfrm>
          <a:prstGeom prst="rect">
            <a:avLst/>
          </a:prstGeom>
          <a:noFill/>
          <a:ln w="9525">
            <a:noFill/>
            <a:miter lim="800000"/>
            <a:headEnd/>
            <a:tailEnd/>
          </a:ln>
        </p:spPr>
        <p:txBody>
          <a:bodyPr>
            <a:spAutoFit/>
          </a:bodyPr>
          <a:lstStyle/>
          <a:p>
            <a:pPr algn="ctr">
              <a:spcBef>
                <a:spcPct val="50000"/>
              </a:spcBef>
            </a:pPr>
            <a:r>
              <a:rPr lang="en-US" sz="4400" b="1"/>
              <a:t>Law of Superposition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superposi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798" y="64255"/>
            <a:ext cx="6104404" cy="6742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234960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13302</TotalTime>
  <Words>482</Words>
  <Application>Microsoft Office PowerPoint</Application>
  <PresentationFormat>On-screen Show (4:3)</PresentationFormat>
  <Paragraphs>48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dwason</dc:creator>
  <cp:lastModifiedBy>Rachel Pozzetti</cp:lastModifiedBy>
  <cp:revision>67</cp:revision>
  <cp:lastPrinted>2013-01-04T11:50:22Z</cp:lastPrinted>
  <dcterms:created xsi:type="dcterms:W3CDTF">2007-09-25T12:04:06Z</dcterms:created>
  <dcterms:modified xsi:type="dcterms:W3CDTF">2015-01-13T13:51:39Z</dcterms:modified>
</cp:coreProperties>
</file>